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4F4B6-969F-48CE-9FE7-A96F182EFBFD}" type="doc">
      <dgm:prSet loTypeId="urn:microsoft.com/office/officeart/2005/8/layout/vList3#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8C04E1E0-EF3C-49A9-BB28-5E9785A987C1}">
      <dgm:prSet phldrT="[Texto]" custT="1"/>
      <dgm:spPr/>
      <dgm:t>
        <a:bodyPr/>
        <a:lstStyle/>
        <a:p>
          <a:r>
            <a:rPr lang="es-ES" sz="2200" smtClean="0"/>
            <a:t>Al aspirante le aclara los puntos fuertes de su historia profesional y personal, al tiempo que le permite hacer notar sus logros.</a:t>
          </a:r>
          <a:endParaRPr lang="es-CO" sz="2200" dirty="0"/>
        </a:p>
      </dgm:t>
    </dgm:pt>
    <dgm:pt modelId="{E1BA368C-82E3-4B04-AD02-134FAE21890A}" type="parTrans" cxnId="{586427B7-5EAC-42DA-B4C7-35768BD99138}">
      <dgm:prSet/>
      <dgm:spPr/>
      <dgm:t>
        <a:bodyPr/>
        <a:lstStyle/>
        <a:p>
          <a:endParaRPr lang="es-CO"/>
        </a:p>
      </dgm:t>
    </dgm:pt>
    <dgm:pt modelId="{59A27983-6067-4516-9142-C348D4DB7972}" type="sibTrans" cxnId="{586427B7-5EAC-42DA-B4C7-35768BD99138}">
      <dgm:prSet/>
      <dgm:spPr/>
      <dgm:t>
        <a:bodyPr/>
        <a:lstStyle/>
        <a:p>
          <a:endParaRPr lang="es-CO"/>
        </a:p>
      </dgm:t>
    </dgm:pt>
    <dgm:pt modelId="{BA87EDF4-5274-4153-BC9D-B1ECB436ADBF}">
      <dgm:prSet/>
      <dgm:spPr/>
      <dgm:t>
        <a:bodyPr/>
        <a:lstStyle/>
        <a:p>
          <a:endParaRPr lang="es-CO" sz="1400" dirty="0"/>
        </a:p>
      </dgm:t>
    </dgm:pt>
    <dgm:pt modelId="{085DE722-2056-436A-904F-F369B4570C0F}" type="parTrans" cxnId="{F83DC565-9D4E-4234-9C56-E9199C1E6D49}">
      <dgm:prSet/>
      <dgm:spPr/>
      <dgm:t>
        <a:bodyPr/>
        <a:lstStyle/>
        <a:p>
          <a:endParaRPr lang="es-CO"/>
        </a:p>
      </dgm:t>
    </dgm:pt>
    <dgm:pt modelId="{4FC7F833-2AD4-449C-8F8C-D9FBBF0F779F}" type="sibTrans" cxnId="{F83DC565-9D4E-4234-9C56-E9199C1E6D49}">
      <dgm:prSet/>
      <dgm:spPr/>
      <dgm:t>
        <a:bodyPr/>
        <a:lstStyle/>
        <a:p>
          <a:endParaRPr lang="es-CO"/>
        </a:p>
      </dgm:t>
    </dgm:pt>
    <dgm:pt modelId="{ED80F83C-5371-4AB4-8AC6-6F8412FA2803}">
      <dgm:prSet phldrT="[Texto]" custT="1"/>
      <dgm:spPr/>
      <dgm:t>
        <a:bodyPr/>
        <a:lstStyle/>
        <a:p>
          <a:r>
            <a:rPr lang="es-ES" sz="2200" smtClean="0"/>
            <a:t>Al empresario le facilita preparar una buena entrevista y conformar bancos de datos para futuras vacantes.  </a:t>
          </a:r>
          <a:endParaRPr lang="es-CO" sz="2200" dirty="0"/>
        </a:p>
      </dgm:t>
    </dgm:pt>
    <dgm:pt modelId="{A274B9CC-4511-44E4-932A-12A76E5E5D9E}" type="sibTrans" cxnId="{DEAF00AD-90C5-41AD-99B7-C113E48B897B}">
      <dgm:prSet/>
      <dgm:spPr/>
      <dgm:t>
        <a:bodyPr/>
        <a:lstStyle/>
        <a:p>
          <a:endParaRPr lang="es-CO"/>
        </a:p>
      </dgm:t>
    </dgm:pt>
    <dgm:pt modelId="{E1862F9E-A513-4E78-98C8-E25CE1480E6E}" type="parTrans" cxnId="{DEAF00AD-90C5-41AD-99B7-C113E48B897B}">
      <dgm:prSet/>
      <dgm:spPr/>
      <dgm:t>
        <a:bodyPr/>
        <a:lstStyle/>
        <a:p>
          <a:endParaRPr lang="es-CO"/>
        </a:p>
      </dgm:t>
    </dgm:pt>
    <dgm:pt modelId="{BDAC2E95-BB06-49A4-B84E-1D8A1D130B24}" type="pres">
      <dgm:prSet presAssocID="{A3C4F4B6-969F-48CE-9FE7-A96F182EFBF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E7CB869-26C4-40B7-B093-64209387FF3E}" type="pres">
      <dgm:prSet presAssocID="{ED80F83C-5371-4AB4-8AC6-6F8412FA2803}" presName="composite" presStyleCnt="0"/>
      <dgm:spPr/>
    </dgm:pt>
    <dgm:pt modelId="{0DA98071-199A-425B-AF01-75758E930E14}" type="pres">
      <dgm:prSet presAssocID="{ED80F83C-5371-4AB4-8AC6-6F8412FA2803}" presName="imgShp" presStyleLbl="fgImgPlace1" presStyleIdx="0" presStyleCnt="2" custScaleX="161305" custScaleY="132258" custLinFactNeighborX="-42738" custLinFactNeighborY="-97"/>
      <dgm:spPr>
        <a:blipFill rotWithShape="0">
          <a:blip xmlns:r="http://schemas.openxmlformats.org/officeDocument/2006/relationships" r:embed="rId1">
            <a:lum contrast="20000"/>
          </a:blip>
          <a:stretch>
            <a:fillRect/>
          </a:stretch>
        </a:blipFill>
      </dgm:spPr>
    </dgm:pt>
    <dgm:pt modelId="{78DBF9ED-E432-4020-9214-2AEF6008DA63}" type="pres">
      <dgm:prSet presAssocID="{ED80F83C-5371-4AB4-8AC6-6F8412FA2803}" presName="txShp" presStyleLbl="node1" presStyleIdx="0" presStyleCnt="2" custScaleX="104616" custLinFactNeighborX="9749" custLinFactNeighborY="-365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4A61005-BA48-43B2-B404-01C82474CF38}" type="pres">
      <dgm:prSet presAssocID="{A274B9CC-4511-44E4-932A-12A76E5E5D9E}" presName="spacing" presStyleCnt="0"/>
      <dgm:spPr/>
    </dgm:pt>
    <dgm:pt modelId="{E579D845-AA91-4482-B6D6-295C767FBF20}" type="pres">
      <dgm:prSet presAssocID="{8C04E1E0-EF3C-49A9-BB28-5E9785A987C1}" presName="composite" presStyleCnt="0"/>
      <dgm:spPr/>
    </dgm:pt>
    <dgm:pt modelId="{C765C409-41A0-4BA8-8D16-C4B15DC8A978}" type="pres">
      <dgm:prSet presAssocID="{8C04E1E0-EF3C-49A9-BB28-5E9785A987C1}" presName="imgShp" presStyleLbl="fgImgPlace1" presStyleIdx="1" presStyleCnt="2" custScaleX="147750" custScaleY="144476" custLinFactNeighborX="-55212" custLinFactNeighborY="-2098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E7D633D-0819-4EC5-B12A-95DCA7DE3E8B}" type="pres">
      <dgm:prSet presAssocID="{8C04E1E0-EF3C-49A9-BB28-5E9785A987C1}" presName="txShp" presStyleLbl="node1" presStyleIdx="1" presStyleCnt="2" custScaleX="105158" custScaleY="113898" custLinFactNeighborX="10917" custLinFactNeighborY="-1753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2E57B95-40F3-4C9A-80EA-F0B1A6AD8E10}" type="presOf" srcId="{A3C4F4B6-969F-48CE-9FE7-A96F182EFBFD}" destId="{BDAC2E95-BB06-49A4-B84E-1D8A1D130B24}" srcOrd="0" destOrd="0" presId="urn:microsoft.com/office/officeart/2005/8/layout/vList3#2"/>
    <dgm:cxn modelId="{647864E5-5049-4326-9798-415CD0415BB1}" type="presOf" srcId="{ED80F83C-5371-4AB4-8AC6-6F8412FA2803}" destId="{78DBF9ED-E432-4020-9214-2AEF6008DA63}" srcOrd="0" destOrd="0" presId="urn:microsoft.com/office/officeart/2005/8/layout/vList3#2"/>
    <dgm:cxn modelId="{F83DC565-9D4E-4234-9C56-E9199C1E6D49}" srcId="{8C04E1E0-EF3C-49A9-BB28-5E9785A987C1}" destId="{BA87EDF4-5274-4153-BC9D-B1ECB436ADBF}" srcOrd="0" destOrd="0" parTransId="{085DE722-2056-436A-904F-F369B4570C0F}" sibTransId="{4FC7F833-2AD4-449C-8F8C-D9FBBF0F779F}"/>
    <dgm:cxn modelId="{586427B7-5EAC-42DA-B4C7-35768BD99138}" srcId="{A3C4F4B6-969F-48CE-9FE7-A96F182EFBFD}" destId="{8C04E1E0-EF3C-49A9-BB28-5E9785A987C1}" srcOrd="1" destOrd="0" parTransId="{E1BA368C-82E3-4B04-AD02-134FAE21890A}" sibTransId="{59A27983-6067-4516-9142-C348D4DB7972}"/>
    <dgm:cxn modelId="{0C181753-C618-4748-9F6D-F14B45EB7EFB}" type="presOf" srcId="{BA87EDF4-5274-4153-BC9D-B1ECB436ADBF}" destId="{4E7D633D-0819-4EC5-B12A-95DCA7DE3E8B}" srcOrd="0" destOrd="1" presId="urn:microsoft.com/office/officeart/2005/8/layout/vList3#2"/>
    <dgm:cxn modelId="{1089FA71-F132-4205-BB76-AC69F752730E}" type="presOf" srcId="{8C04E1E0-EF3C-49A9-BB28-5E9785A987C1}" destId="{4E7D633D-0819-4EC5-B12A-95DCA7DE3E8B}" srcOrd="0" destOrd="0" presId="urn:microsoft.com/office/officeart/2005/8/layout/vList3#2"/>
    <dgm:cxn modelId="{DEAF00AD-90C5-41AD-99B7-C113E48B897B}" srcId="{A3C4F4B6-969F-48CE-9FE7-A96F182EFBFD}" destId="{ED80F83C-5371-4AB4-8AC6-6F8412FA2803}" srcOrd="0" destOrd="0" parTransId="{E1862F9E-A513-4E78-98C8-E25CE1480E6E}" sibTransId="{A274B9CC-4511-44E4-932A-12A76E5E5D9E}"/>
    <dgm:cxn modelId="{07C7E3CA-3734-4C6F-8FCE-F5774C6929F2}" type="presParOf" srcId="{BDAC2E95-BB06-49A4-B84E-1D8A1D130B24}" destId="{0E7CB869-26C4-40B7-B093-64209387FF3E}" srcOrd="0" destOrd="0" presId="urn:microsoft.com/office/officeart/2005/8/layout/vList3#2"/>
    <dgm:cxn modelId="{6C2C35DD-71CA-496E-A937-C321E36B7D81}" type="presParOf" srcId="{0E7CB869-26C4-40B7-B093-64209387FF3E}" destId="{0DA98071-199A-425B-AF01-75758E930E14}" srcOrd="0" destOrd="0" presId="urn:microsoft.com/office/officeart/2005/8/layout/vList3#2"/>
    <dgm:cxn modelId="{B67035A6-3BCC-4969-BF65-3C4BBBF63575}" type="presParOf" srcId="{0E7CB869-26C4-40B7-B093-64209387FF3E}" destId="{78DBF9ED-E432-4020-9214-2AEF6008DA63}" srcOrd="1" destOrd="0" presId="urn:microsoft.com/office/officeart/2005/8/layout/vList3#2"/>
    <dgm:cxn modelId="{D26009C0-FE74-4527-8203-1629AFD2D693}" type="presParOf" srcId="{BDAC2E95-BB06-49A4-B84E-1D8A1D130B24}" destId="{E4A61005-BA48-43B2-B404-01C82474CF38}" srcOrd="1" destOrd="0" presId="urn:microsoft.com/office/officeart/2005/8/layout/vList3#2"/>
    <dgm:cxn modelId="{81D29014-72F7-43B7-AFE3-3E6AA396A0A8}" type="presParOf" srcId="{BDAC2E95-BB06-49A4-B84E-1D8A1D130B24}" destId="{E579D845-AA91-4482-B6D6-295C767FBF20}" srcOrd="2" destOrd="0" presId="urn:microsoft.com/office/officeart/2005/8/layout/vList3#2"/>
    <dgm:cxn modelId="{B77C79E0-9C2B-45A3-9F3C-F2130C55CF9B}" type="presParOf" srcId="{E579D845-AA91-4482-B6D6-295C767FBF20}" destId="{C765C409-41A0-4BA8-8D16-C4B15DC8A978}" srcOrd="0" destOrd="0" presId="urn:microsoft.com/office/officeart/2005/8/layout/vList3#2"/>
    <dgm:cxn modelId="{B4F83242-2B6E-4972-B92F-D4E952CDDB78}" type="presParOf" srcId="{E579D845-AA91-4482-B6D6-295C767FBF20}" destId="{4E7D633D-0819-4EC5-B12A-95DCA7DE3E8B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BF9ED-E432-4020-9214-2AEF6008DA63}">
      <dsp:nvSpPr>
        <dsp:cNvPr id="0" name=""/>
        <dsp:cNvSpPr/>
      </dsp:nvSpPr>
      <dsp:spPr>
        <a:xfrm rot="10800000">
          <a:off x="2356042" y="184370"/>
          <a:ext cx="5864500" cy="1467127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696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Al empresario le facilita preparar una buena entrevista y conformar bancos de datos para futuras vacantes.  </a:t>
          </a:r>
          <a:endParaRPr lang="es-CO" sz="2200" kern="1200" dirty="0"/>
        </a:p>
      </dsp:txBody>
      <dsp:txXfrm rot="10800000">
        <a:off x="2722824" y="184370"/>
        <a:ext cx="5497718" cy="1467127"/>
      </dsp:txXfrm>
    </dsp:sp>
    <dsp:sp modelId="{0DA98071-199A-425B-AF01-75758E930E14}">
      <dsp:nvSpPr>
        <dsp:cNvPr id="0" name=""/>
        <dsp:cNvSpPr/>
      </dsp:nvSpPr>
      <dsp:spPr>
        <a:xfrm>
          <a:off x="128623" y="0"/>
          <a:ext cx="2366549" cy="1940393"/>
        </a:xfrm>
        <a:prstGeom prst="ellipse">
          <a:avLst/>
        </a:prstGeom>
        <a:blipFill rotWithShape="0">
          <a:blip xmlns:r="http://schemas.openxmlformats.org/officeDocument/2006/relationships" r:embed="rId1">
            <a:lum contrast="20000"/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D633D-0819-4EC5-B12A-95DCA7DE3E8B}">
      <dsp:nvSpPr>
        <dsp:cNvPr id="0" name=""/>
        <dsp:cNvSpPr/>
      </dsp:nvSpPr>
      <dsp:spPr>
        <a:xfrm rot="10800000">
          <a:off x="2349012" y="2346751"/>
          <a:ext cx="5894883" cy="1671028"/>
        </a:xfrm>
        <a:prstGeom prst="homePlate">
          <a:avLst/>
        </a:prstGeom>
        <a:gradFill rotWithShape="0">
          <a:gsLst>
            <a:gs pos="0">
              <a:schemeClr val="accent2">
                <a:hueOff val="-9067203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3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3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6962" tIns="83820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Al aspirante le aclara los puntos fuertes de su historia profesional y personal, al tiempo que le permite hacer notar sus logros.</a:t>
          </a:r>
          <a:endParaRPr lang="es-CO" sz="2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400" kern="1200" dirty="0"/>
        </a:p>
      </dsp:txBody>
      <dsp:txXfrm rot="10800000">
        <a:off x="2766769" y="2346751"/>
        <a:ext cx="5477126" cy="1671028"/>
      </dsp:txXfrm>
    </dsp:sp>
    <dsp:sp modelId="{C765C409-41A0-4BA8-8D16-C4B15DC8A978}">
      <dsp:nvSpPr>
        <dsp:cNvPr id="0" name=""/>
        <dsp:cNvSpPr/>
      </dsp:nvSpPr>
      <dsp:spPr>
        <a:xfrm>
          <a:off x="0" y="2071709"/>
          <a:ext cx="2167680" cy="211964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36577-923C-4D4A-B6EB-D0DF810A3B29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FA95E-08D8-41E5-A8D4-8CB1B9805E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429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D78685-399F-4D13-A100-F01892A91A72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F2F881-78B8-43BE-911B-F22F1DEE217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ORMATO%20HOJA%20DE%20VIDA1.do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772400" cy="11430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itchFamily="34" charset="0"/>
                <a:cs typeface="Angsana New" pitchFamily="18" charset="-34"/>
              </a:rPr>
              <a:t> </a:t>
            </a:r>
            <a:r>
              <a:rPr lang="es-CO" sz="5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itchFamily="34" charset="0"/>
                <a:cs typeface="Angsana New" pitchFamily="18" charset="-34"/>
              </a:rPr>
              <a:t>LA HOJA DE VIDA</a:t>
            </a:r>
            <a:endParaRPr lang="es-CO" sz="540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itchFamily="34" charset="0"/>
              <a:cs typeface="Angsana New" pitchFamily="18" charset="-34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1643050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Es un resumen escrito y ordenado que muestra la capacitación profesional y experiencia laboral. Los logros, aptitudes y otras características de la persona que opta por un trabajo.</a:t>
            </a:r>
            <a:endParaRPr lang="es-CO" sz="2400" dirty="0"/>
          </a:p>
        </p:txBody>
      </p:sp>
      <p:pic>
        <p:nvPicPr>
          <p:cNvPr id="2052" name="Picture 4" descr="C:\Users\Jose\AppData\Local\Microsoft\Windows\Temporary Internet Files\Content.IE5\L1RWW8OI\MP90040036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00438"/>
            <a:ext cx="2857520" cy="25405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3" name="Picture 5" descr="C:\Users\Jose\AppData\Local\Microsoft\Windows\Temporary Internet Files\Content.IE5\7NCP8GF6\MC9002822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23857">
            <a:off x="5143504" y="3429000"/>
            <a:ext cx="2500330" cy="25717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251604"/>
          </a:xfrm>
          <a:ln w="762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CO" dirty="0" smtClean="0">
                <a:ln/>
                <a:solidFill>
                  <a:schemeClr val="accent3"/>
                </a:solidFill>
                <a:effectLst/>
                <a:latin typeface="Berlin Sans FB Demi" pitchFamily="34" charset="0"/>
              </a:rPr>
              <a:t/>
            </a:r>
            <a:br>
              <a:rPr lang="es-CO" dirty="0" smtClean="0">
                <a:ln/>
                <a:solidFill>
                  <a:schemeClr val="accent3"/>
                </a:solidFill>
                <a:effectLst/>
                <a:latin typeface="Berlin Sans FB Demi" pitchFamily="34" charset="0"/>
              </a:rPr>
            </a:br>
            <a:r>
              <a:rPr lang="es-CO" sz="4900" dirty="0" smtClean="0">
                <a:ln/>
                <a:solidFill>
                  <a:schemeClr val="bg1"/>
                </a:solidFill>
                <a:effectLst/>
                <a:latin typeface="Berlin Sans FB Demi" pitchFamily="34" charset="0"/>
              </a:rPr>
              <a:t>Las hojas de vida ofrecen</a:t>
            </a:r>
            <a:r>
              <a:rPr lang="es-CO" dirty="0" smtClean="0">
                <a:ln/>
                <a:solidFill>
                  <a:schemeClr val="bg1"/>
                </a:solidFill>
                <a:effectLst/>
                <a:latin typeface="Berlin Sans FB Demi" pitchFamily="34" charset="0"/>
              </a:rPr>
              <a:t/>
            </a:r>
            <a:br>
              <a:rPr lang="es-CO" dirty="0" smtClean="0">
                <a:ln/>
                <a:solidFill>
                  <a:schemeClr val="bg1"/>
                </a:solidFill>
                <a:effectLst/>
                <a:latin typeface="Berlin Sans FB Demi" pitchFamily="34" charset="0"/>
              </a:rPr>
            </a:br>
            <a:r>
              <a:rPr lang="es-CO" dirty="0" smtClean="0">
                <a:ln/>
                <a:solidFill>
                  <a:schemeClr val="bg1"/>
                </a:solidFill>
                <a:effectLst/>
                <a:latin typeface="Berlin Sans FB Demi" pitchFamily="34" charset="0"/>
              </a:rPr>
              <a:t> </a:t>
            </a:r>
            <a:r>
              <a:rPr lang="es-CO" sz="4400" dirty="0" smtClean="0">
                <a:ln/>
                <a:solidFill>
                  <a:schemeClr val="bg1"/>
                </a:solidFill>
                <a:effectLst/>
                <a:latin typeface="Berlin Sans FB Demi" pitchFamily="34" charset="0"/>
              </a:rPr>
              <a:t>VENTAJAS </a:t>
            </a:r>
            <a:endParaRPr lang="es-CO" sz="4400" dirty="0">
              <a:ln/>
              <a:solidFill>
                <a:schemeClr val="bg1"/>
              </a:solidFill>
              <a:effectLst/>
              <a:latin typeface="Berlin Sans FB Dem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285720" y="2071678"/>
          <a:ext cx="842968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214282" y="1643050"/>
            <a:ext cx="5715040" cy="428628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5" name="4 Grupo"/>
          <p:cNvGrpSpPr/>
          <p:nvPr/>
        </p:nvGrpSpPr>
        <p:grpSpPr>
          <a:xfrm>
            <a:off x="3071802" y="2000240"/>
            <a:ext cx="3202811" cy="619613"/>
            <a:chOff x="2791921" y="306407"/>
            <a:chExt cx="3202811" cy="619613"/>
          </a:xfrm>
        </p:grpSpPr>
        <p:sp>
          <p:nvSpPr>
            <p:cNvPr id="6" name="5 Rectángulo redondeado"/>
            <p:cNvSpPr/>
            <p:nvPr/>
          </p:nvSpPr>
          <p:spPr>
            <a:xfrm>
              <a:off x="2791921" y="306407"/>
              <a:ext cx="3202811" cy="619613"/>
            </a:xfrm>
            <a:prstGeom prst="roundRect">
              <a:avLst/>
            </a:prstGeom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2822168" y="336654"/>
              <a:ext cx="3142317" cy="559119"/>
            </a:xfrm>
            <a:prstGeom prst="rect">
              <a:avLst/>
            </a:prstGeom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900" b="1" kern="1200" dirty="0" smtClean="0"/>
                <a:t>DATOS PERSONALES</a:t>
              </a:r>
              <a:endParaRPr lang="es-CO" sz="1900" b="1" kern="1200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3428992" y="2714620"/>
            <a:ext cx="3857652" cy="642942"/>
            <a:chOff x="2993171" y="455890"/>
            <a:chExt cx="3566280" cy="774516"/>
          </a:xfrm>
        </p:grpSpPr>
        <p:sp>
          <p:nvSpPr>
            <p:cNvPr id="9" name="8 Rectángulo redondeado"/>
            <p:cNvSpPr/>
            <p:nvPr/>
          </p:nvSpPr>
          <p:spPr>
            <a:xfrm>
              <a:off x="2993171" y="455890"/>
              <a:ext cx="3566280" cy="774516"/>
            </a:xfrm>
            <a:prstGeom prst="roundRect">
              <a:avLst/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3030980" y="493699"/>
              <a:ext cx="3490662" cy="698898"/>
            </a:xfrm>
            <a:prstGeom prst="rect">
              <a:avLst/>
            </a:prstGeom>
            <a:ln w="285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900" b="1" kern="1200" dirty="0" smtClean="0"/>
                <a:t>FORMACIÓN</a:t>
              </a:r>
              <a:r>
                <a:rPr lang="es-CO" sz="1900" kern="1200" dirty="0" smtClean="0"/>
                <a:t> </a:t>
              </a:r>
              <a:r>
                <a:rPr lang="es-CO" sz="1900" b="1" kern="1200" dirty="0" smtClean="0"/>
                <a:t>ACADÉMICA</a:t>
              </a:r>
              <a:endParaRPr lang="es-CO" sz="1900" b="1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3857620" y="3500438"/>
            <a:ext cx="3857652" cy="714380"/>
            <a:chOff x="3520472" y="706656"/>
            <a:chExt cx="3373895" cy="1031553"/>
          </a:xfrm>
        </p:grpSpPr>
        <p:sp>
          <p:nvSpPr>
            <p:cNvPr id="12" name="11 Rectángulo redondeado"/>
            <p:cNvSpPr/>
            <p:nvPr/>
          </p:nvSpPr>
          <p:spPr>
            <a:xfrm>
              <a:off x="3520472" y="706656"/>
              <a:ext cx="3373895" cy="1031553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3570828" y="757012"/>
              <a:ext cx="3273183" cy="9308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900" b="1" kern="1200" dirty="0" smtClean="0"/>
                <a:t>EXPERIENCIA LABORAL</a:t>
              </a:r>
              <a:endParaRPr lang="es-CO" sz="1900" b="1" kern="1200" dirty="0"/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4143372" y="4357694"/>
            <a:ext cx="4433870" cy="714380"/>
            <a:chOff x="4038816" y="1203309"/>
            <a:chExt cx="3295576" cy="1549032"/>
          </a:xfrm>
        </p:grpSpPr>
        <p:sp>
          <p:nvSpPr>
            <p:cNvPr id="15" name="14 Rectángulo redondeado"/>
            <p:cNvSpPr/>
            <p:nvPr/>
          </p:nvSpPr>
          <p:spPr>
            <a:xfrm>
              <a:off x="4038816" y="1203309"/>
              <a:ext cx="3295576" cy="1549032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4114434" y="1278926"/>
              <a:ext cx="3144340" cy="13977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900" b="1" kern="1200" dirty="0" smtClean="0"/>
                <a:t>OTRAS REALIZACIONES PROFESIONALES </a:t>
              </a:r>
              <a:endParaRPr lang="es-CO" sz="1900" b="1" kern="1200" dirty="0"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4929190" y="5214950"/>
            <a:ext cx="3857652" cy="714380"/>
            <a:chOff x="3520472" y="706656"/>
            <a:chExt cx="3373895" cy="1031553"/>
          </a:xfrm>
        </p:grpSpPr>
        <p:sp>
          <p:nvSpPr>
            <p:cNvPr id="18" name="17 Rectángulo redondeado"/>
            <p:cNvSpPr/>
            <p:nvPr/>
          </p:nvSpPr>
          <p:spPr>
            <a:xfrm>
              <a:off x="3520472" y="706656"/>
              <a:ext cx="3373895" cy="1031553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3570828" y="757012"/>
              <a:ext cx="3273183" cy="93084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900" b="1" dirty="0" smtClean="0"/>
                <a:t>REFERENCIAS</a:t>
              </a:r>
              <a:endParaRPr lang="es-CO" sz="1900" b="1" kern="1200" dirty="0"/>
            </a:p>
          </p:txBody>
        </p:sp>
      </p:grpSp>
      <p:sp>
        <p:nvSpPr>
          <p:cNvPr id="20" name="6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60" cy="8572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¿Qué debe contener la hoja de vida?</a:t>
            </a:r>
            <a:endParaRPr lang="es-CO" b="1" dirty="0">
              <a:solidFill>
                <a:schemeClr val="bg1"/>
              </a:solidFill>
            </a:endParaRPr>
          </a:p>
        </p:txBody>
      </p:sp>
      <p:pic>
        <p:nvPicPr>
          <p:cNvPr id="21" name="Picture 7" descr="C:\Users\Jose\AppData\Local\Microsoft\Windows\Temporary Internet Files\Content.IE5\L1RWW8OI\MC9002971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143248"/>
            <a:ext cx="1815084" cy="16971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428596" y="1214422"/>
            <a:ext cx="1928826" cy="15716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Sé breve, conciso y directo. 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00298" y="1214422"/>
            <a:ext cx="2000264" cy="15716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Escribe fuente legible y  presentación espaciada. 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4643438" y="1214422"/>
            <a:ext cx="1928826" cy="15716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No escribas a mano, a menos que así lo exija la empresa. 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715140" y="1214422"/>
            <a:ext cx="1928826" cy="15716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Evita los adornos y filigranas, y no abuses de los colores. 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28596" y="2928934"/>
            <a:ext cx="1928826" cy="15716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Respeta márgenes, escribe por una sola cara.</a:t>
            </a:r>
            <a:endParaRPr lang="es-CO" dirty="0"/>
          </a:p>
        </p:txBody>
      </p:sp>
      <p:sp>
        <p:nvSpPr>
          <p:cNvPr id="7" name="6 Rectángulo redondeado"/>
          <p:cNvSpPr/>
          <p:nvPr/>
        </p:nvSpPr>
        <p:spPr>
          <a:xfrm>
            <a:off x="2500298" y="2928934"/>
            <a:ext cx="1928826" cy="15716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Cuida el estilo y evita los errores de ortografía</a:t>
            </a:r>
            <a:endParaRPr lang="es-CO" dirty="0"/>
          </a:p>
        </p:txBody>
      </p:sp>
      <p:sp>
        <p:nvSpPr>
          <p:cNvPr id="8" name="7 Rectángulo redondeado"/>
          <p:cNvSpPr/>
          <p:nvPr/>
        </p:nvSpPr>
        <p:spPr>
          <a:xfrm>
            <a:off x="6715140" y="2928934"/>
            <a:ext cx="1928826" cy="15716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Sé honesto. Muestra tus habilidades y maquilla los fracasos. 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572000" y="2928934"/>
            <a:ext cx="1928826" cy="15716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No utilizar las abreviaturas</a:t>
            </a:r>
            <a:endParaRPr lang="es-CO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28596" y="4714884"/>
            <a:ext cx="1928826" cy="15716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Sé positivo.</a:t>
            </a:r>
            <a:endParaRPr lang="es-CO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2500298" y="4714884"/>
            <a:ext cx="1928826" cy="15716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Recuerda no incluir documentos y títulos acreditativos.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715140" y="4643446"/>
            <a:ext cx="1928826" cy="15716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La fotografía debe ser reciente y de tamaño carnet. 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572000" y="4643446"/>
            <a:ext cx="1928826" cy="15716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Utiliza un papel de color blanco o de colores claros.</a:t>
            </a:r>
            <a:endParaRPr lang="es-CO" dirty="0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428596" y="357166"/>
            <a:ext cx="8183880" cy="714380"/>
          </a:xfrm>
          <a:prstGeom prst="rect">
            <a:avLst/>
          </a:prstGeom>
          <a:solidFill>
            <a:schemeClr val="accent2"/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50" normalizeH="0" baseline="0" noProof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Reglas básicas</a:t>
            </a:r>
            <a:endParaRPr kumimoji="0" lang="es-CO" sz="3600" b="1" i="0" u="none" strike="noStrike" kern="1200" cap="none" spc="50" normalizeH="0" baseline="0" noProof="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20971759">
            <a:off x="577915" y="1141864"/>
            <a:ext cx="3298095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CO" sz="3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FORMATOS</a:t>
            </a:r>
            <a:endParaRPr lang="es-CO" sz="36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14414" y="271462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file"/>
              </a:rPr>
              <a:t>1. HOJA DE VIDA 1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1142976" y="371475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2. HOJA DE VIDA 2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231</TotalTime>
  <Words>217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Angsana New</vt:lpstr>
      <vt:lpstr>Arial</vt:lpstr>
      <vt:lpstr>Berlin Sans FB Demi</vt:lpstr>
      <vt:lpstr>Calibri</vt:lpstr>
      <vt:lpstr>Times New Roman</vt:lpstr>
      <vt:lpstr>Verdana</vt:lpstr>
      <vt:lpstr>Wingdings 2</vt:lpstr>
      <vt:lpstr>Aspecto</vt:lpstr>
      <vt:lpstr> LA HOJA DE VIDA</vt:lpstr>
      <vt:lpstr> Las hojas de vida ofrecen  VENTAJAS </vt:lpstr>
      <vt:lpstr>¿Qué debe contener la hoja de vida?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HOJA DE VIDA</dc:title>
  <dc:creator>Usuario</dc:creator>
  <cp:lastModifiedBy>CARLOS ALBERTO GIL TENGONO</cp:lastModifiedBy>
  <cp:revision>26</cp:revision>
  <dcterms:created xsi:type="dcterms:W3CDTF">2011-03-06T12:52:38Z</dcterms:created>
  <dcterms:modified xsi:type="dcterms:W3CDTF">2014-08-12T20:11:52Z</dcterms:modified>
</cp:coreProperties>
</file>